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4A8B332-BD86-4CC2-8697-BB732819DCF1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0F053D-2C12-4BEC-99A2-3EB241C1C0A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ndjelkab@starina.r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285750" indent="-285750" algn="l">
              <a:buFont typeface="Wingdings" pitchFamily="2" charset="2"/>
              <a:buChar char="v"/>
            </a:pPr>
            <a:r>
              <a:rPr lang="sr-Latn-RS" dirty="0" smtClean="0"/>
              <a:t>Articles</a:t>
            </a:r>
          </a:p>
          <a:p>
            <a:pPr marL="285750" indent="-285750" algn="l">
              <a:buFont typeface="Wingdings" pitchFamily="2" charset="2"/>
              <a:buChar char="v"/>
            </a:pPr>
            <a:r>
              <a:rPr lang="sr-Latn-RS" dirty="0" smtClean="0"/>
              <a:t>Food</a:t>
            </a:r>
          </a:p>
          <a:p>
            <a:pPr marL="285750" indent="-285750" algn="l">
              <a:buFont typeface="Wingdings" pitchFamily="2" charset="2"/>
              <a:buChar char="v"/>
            </a:pPr>
            <a:r>
              <a:rPr lang="sr-Latn-RS" dirty="0" smtClean="0"/>
              <a:t>tenses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Definite and indefinite articles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7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/>
                </a:solidFill>
              </a:rPr>
              <a:t>Food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U svesku prepiši sledeće reči i saznaj šta znače (ne treba fotografisati i slati na mejl):</a:t>
            </a:r>
          </a:p>
          <a:p>
            <a:pPr marL="0" indent="0">
              <a:buNone/>
            </a:pPr>
            <a:endParaRPr lang="sr-Latn-RS" dirty="0"/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Saucepan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Oven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Bowl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Dish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Peeler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Flour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Butter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To pour</a:t>
            </a:r>
          </a:p>
          <a:p>
            <a:pPr>
              <a:buFont typeface="Wingdings" pitchFamily="2" charset="2"/>
              <a:buChar char="v"/>
            </a:pPr>
            <a:r>
              <a:rPr lang="sr-Latn-RS" sz="2400" dirty="0" smtClean="0"/>
              <a:t>To mix</a:t>
            </a:r>
          </a:p>
          <a:p>
            <a:pPr marL="0" indent="0">
              <a:buNone/>
            </a:pPr>
            <a:endParaRPr lang="sr-Latn-RS" sz="2400" dirty="0" smtClean="0"/>
          </a:p>
        </p:txBody>
      </p:sp>
    </p:spTree>
    <p:extLst>
      <p:ext uri="{BB962C8B-B14F-4D97-AF65-F5344CB8AC3E}">
        <p14:creationId xmlns:p14="http://schemas.microsoft.com/office/powerpoint/2010/main" val="3919414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>
                <a:solidFill>
                  <a:schemeClr val="tx1"/>
                </a:solidFill>
              </a:rPr>
              <a:t>HOMEWORK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Od sledećeg slajda kreću zadaci koje treba da uradite u vašoj svesci i fotografišete, a zatim pošaljete na mejl </a:t>
            </a:r>
            <a:r>
              <a:rPr lang="sr-Latn-RS" dirty="0" smtClean="0">
                <a:hlinkClick r:id="rId2"/>
              </a:rPr>
              <a:t>andjelkab</a:t>
            </a:r>
            <a:r>
              <a:rPr lang="en-US" dirty="0" smtClean="0">
                <a:hlinkClick r:id="rId2"/>
              </a:rPr>
              <a:t>@starina.rs</a:t>
            </a:r>
            <a:r>
              <a:rPr lang="en-US" dirty="0" smtClean="0"/>
              <a:t> </a:t>
            </a:r>
            <a:r>
              <a:rPr lang="sr-Latn-RS" dirty="0" smtClean="0"/>
              <a:t>. Imate sedam dana da to uradite. Naslov treba da bude HOMEWORK</a:t>
            </a:r>
            <a:r>
              <a:rPr lang="en-US" dirty="0" smtClean="0"/>
              <a:t>. </a:t>
            </a:r>
            <a:r>
              <a:rPr lang="sr-Latn-RS" dirty="0" smtClean="0"/>
              <a:t>U svesku NE PREPISUJETE cele rečenice, već samo </a:t>
            </a:r>
            <a:r>
              <a:rPr lang="sr-Latn-RS" dirty="0" smtClean="0">
                <a:solidFill>
                  <a:srgbClr val="00B050"/>
                </a:solidFill>
              </a:rPr>
              <a:t>redni broj zadatka, redni broj rečenice i rešenje (tj. odgovor)</a:t>
            </a:r>
            <a:r>
              <a:rPr lang="sr-Latn-RS" dirty="0" smtClean="0"/>
              <a:t>.  Potrudite se da pišete krupno i čitko. Takođe, kada šaljete na mejl, neka u odeljku SUBJECT stoji vaše ime, prezime i odeljenje.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176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sr-Latn-RS" dirty="0" smtClean="0">
                <a:solidFill>
                  <a:schemeClr val="tx1"/>
                </a:solidFill>
              </a:rPr>
              <a:t>Upiši A ili AN: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sr-Latn-RS" dirty="0" smtClean="0"/>
              <a:t>Give me</a:t>
            </a:r>
            <a:r>
              <a:rPr lang="en-US" dirty="0" smtClean="0"/>
              <a:t> ______ apple, please. </a:t>
            </a:r>
          </a:p>
          <a:p>
            <a:pPr marL="0" indent="0">
              <a:buNone/>
            </a:pPr>
            <a:r>
              <a:rPr lang="en-US" dirty="0" smtClean="0"/>
              <a:t>2. Do you have some milk?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No, sorry. But, I have ____ egg if you want. </a:t>
            </a:r>
          </a:p>
          <a:p>
            <a:pPr marL="0" indent="0">
              <a:buNone/>
            </a:pPr>
            <a:r>
              <a:rPr lang="en-US" dirty="0" smtClean="0"/>
              <a:t>3. Take ____ tomato and make some salad. </a:t>
            </a:r>
          </a:p>
          <a:p>
            <a:pPr marL="0" indent="0">
              <a:buNone/>
            </a:pPr>
            <a:r>
              <a:rPr lang="en-US" dirty="0" smtClean="0"/>
              <a:t>4. That is _____ carrot. Not a parrot!</a:t>
            </a:r>
          </a:p>
          <a:p>
            <a:pPr marL="0" indent="0">
              <a:buNone/>
            </a:pPr>
            <a:r>
              <a:rPr lang="en-US" dirty="0" smtClean="0"/>
              <a:t>5. ____ mushroom is brown or white.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42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Upi</a:t>
            </a:r>
            <a:r>
              <a:rPr lang="sr-Latn-RS" dirty="0" smtClean="0">
                <a:solidFill>
                  <a:schemeClr val="tx1"/>
                </a:solidFill>
              </a:rPr>
              <a:t>ši SOME ili ANY: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 smtClean="0"/>
              <a:t>1. </a:t>
            </a:r>
            <a:r>
              <a:rPr lang="en-US" dirty="0" smtClean="0"/>
              <a:t>I need _______ water for my lemonade. </a:t>
            </a:r>
          </a:p>
          <a:p>
            <a:pPr marL="0" indent="0">
              <a:buNone/>
            </a:pPr>
            <a:r>
              <a:rPr lang="sr-Latn-RS" dirty="0" smtClean="0"/>
              <a:t>2. </a:t>
            </a:r>
            <a:r>
              <a:rPr lang="en-US" dirty="0" smtClean="0"/>
              <a:t>Kelly doesn’t have _______ milk. </a:t>
            </a:r>
          </a:p>
          <a:p>
            <a:pPr marL="0" indent="0">
              <a:buNone/>
            </a:pPr>
            <a:r>
              <a:rPr lang="sr-Latn-RS" dirty="0" smtClean="0"/>
              <a:t>3. </a:t>
            </a:r>
            <a:r>
              <a:rPr lang="en-US" dirty="0" smtClean="0"/>
              <a:t>She left _______ chocolate on her desk. </a:t>
            </a:r>
          </a:p>
          <a:p>
            <a:pPr marL="0" indent="0">
              <a:buNone/>
            </a:pPr>
            <a:r>
              <a:rPr lang="sr-Latn-RS" dirty="0" smtClean="0"/>
              <a:t>4. </a:t>
            </a:r>
            <a:r>
              <a:rPr lang="en-US" dirty="0" smtClean="0"/>
              <a:t>He didn’t use _______ sugar. </a:t>
            </a:r>
          </a:p>
          <a:p>
            <a:pPr marL="0" indent="0">
              <a:buNone/>
            </a:pPr>
            <a:r>
              <a:rPr lang="sr-Latn-RS" dirty="0" smtClean="0"/>
              <a:t>5. </a:t>
            </a:r>
            <a:r>
              <a:rPr lang="en-US" dirty="0" smtClean="0"/>
              <a:t>Oh, I think I can find ______ bread in my kitchen, don’t worry. </a:t>
            </a:r>
          </a:p>
          <a:p>
            <a:pPr marL="0" indent="0">
              <a:buNone/>
            </a:pPr>
            <a:r>
              <a:rPr lang="sr-Latn-RS" dirty="0" smtClean="0"/>
              <a:t>6. </a:t>
            </a:r>
            <a:r>
              <a:rPr lang="en-US" dirty="0" smtClean="0"/>
              <a:t>Have you got _______ orange juice?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99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Latn-RS" dirty="0" smtClean="0">
                <a:solidFill>
                  <a:schemeClr val="tx1"/>
                </a:solidFill>
              </a:rPr>
              <a:t>3. Upiši HOW MUCH ili HOW MANY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crtama</a:t>
            </a:r>
            <a:r>
              <a:rPr lang="sr-Latn-R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We have some apples. </a:t>
            </a:r>
          </a:p>
          <a:p>
            <a:pPr marL="0" indent="0">
              <a:buNone/>
            </a:pPr>
            <a:r>
              <a:rPr lang="en-US" dirty="0" smtClean="0"/>
              <a:t>___________ do we have?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2. We need some sugar?</a:t>
            </a:r>
          </a:p>
          <a:p>
            <a:pPr marL="0" indent="0">
              <a:buNone/>
            </a:pPr>
            <a:r>
              <a:rPr lang="en-US" dirty="0" smtClean="0"/>
              <a:t>___________ do we need?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We bought some milk.</a:t>
            </a:r>
          </a:p>
          <a:p>
            <a:pPr marL="0" indent="0">
              <a:buNone/>
            </a:pPr>
            <a:r>
              <a:rPr lang="en-US" dirty="0" smtClean="0"/>
              <a:t>___________ did we buy?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01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4. </a:t>
            </a:r>
            <a:r>
              <a:rPr lang="sr-Latn-RS" sz="2000" dirty="0" smtClean="0">
                <a:solidFill>
                  <a:schemeClr val="tx1"/>
                </a:solidFill>
              </a:rPr>
              <a:t>Ubaci sledeće glagole u Past Simple</a:t>
            </a:r>
            <a:r>
              <a:rPr lang="en-US" sz="2000" dirty="0" smtClean="0">
                <a:solidFill>
                  <a:schemeClr val="tx1"/>
                </a:solidFill>
              </a:rPr>
              <a:t> I </a:t>
            </a:r>
            <a:r>
              <a:rPr lang="en-US" sz="2000" dirty="0" err="1" smtClean="0">
                <a:solidFill>
                  <a:schemeClr val="tx1"/>
                </a:solidFill>
              </a:rPr>
              <a:t>vodi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ra</a:t>
            </a:r>
            <a:r>
              <a:rPr lang="sr-Latn-RS" sz="2000" dirty="0" smtClean="0">
                <a:solidFill>
                  <a:schemeClr val="tx1"/>
                </a:solidFill>
              </a:rPr>
              <a:t>č</a:t>
            </a:r>
            <a:r>
              <a:rPr lang="en-US" sz="2000" dirty="0" err="1" smtClean="0">
                <a:solidFill>
                  <a:schemeClr val="tx1"/>
                </a:solidFill>
              </a:rPr>
              <a:t>una</a:t>
            </a:r>
            <a:r>
              <a:rPr lang="en-US" sz="2000" dirty="0" smtClean="0">
                <a:solidFill>
                  <a:schemeClr val="tx1"/>
                </a:solidFill>
              </a:rPr>
              <a:t> o tome da li je re</a:t>
            </a:r>
            <a:r>
              <a:rPr lang="sr-Latn-RS" sz="2000" dirty="0" smtClean="0">
                <a:solidFill>
                  <a:schemeClr val="tx1"/>
                </a:solidFill>
              </a:rPr>
              <a:t>čenica potvrda, odrična ili upitna: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 smtClean="0"/>
              <a:t> 1. It </a:t>
            </a:r>
            <a:r>
              <a:rPr lang="en-US" dirty="0" smtClean="0"/>
              <a:t>_________ (rain) a lot last week.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2. She _________ (not/arrive) yesterday.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3. Polly _________ (go) home two days ago.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4. Mark _________ (have) a lot of homework.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5. ____________ (you/play) football at the park?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6. They ________ (travel) around Italy by car.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7. Susan ________ (not/go) to the airport.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8. Hey! You ________ (drop) your keys!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9. _________ (she/be) happy yesterday?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809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ym typeface="Wingdings" pitchFamily="2" charset="2"/>
              </a:rPr>
              <a:t></a:t>
            </a:r>
            <a:endParaRPr lang="en-US" sz="4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LUCK!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5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Articles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sr-Latn-RS" dirty="0" smtClean="0"/>
              <a:t> Postoje dve vrste članova u engleskom jeziku:</a:t>
            </a:r>
          </a:p>
          <a:p>
            <a:pPr marL="0" indent="0">
              <a:buNone/>
            </a:pPr>
            <a:endParaRPr lang="sr-Latn-RS" dirty="0" smtClean="0"/>
          </a:p>
          <a:p>
            <a:pPr marL="514350" indent="-514350">
              <a:buAutoNum type="arabicPeriod"/>
            </a:pPr>
            <a:r>
              <a:rPr lang="sr-Latn-RS" dirty="0" smtClean="0"/>
              <a:t>Određeni (definite) - THE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Neodređeni (indefinite) – A/AN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Određeni član koristimo kada pričamo o nekoj stvari za koju znamo i mi i slušalac, ili ako je ta stvar/predmet/osoba već ranije pomenuta ili se podrazumeva. Takođe, postoji još dosta situacija kada moramo da koristimo THE. Na primer, ako govorimo o nečem što je jedinstveno u svetu – The Moon (Mesec – jer je jedan jedini).</a:t>
            </a: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61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Articles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Kada je u pitanju neodređeni član, sam naziv nam kaže da ga koristimo ukoliko govorimo o nekoj neodređenoj stvari, ili nije bitno da bude precizirano koja stvar/predmet/mesto/osoba je u pitanju. Na primer: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b="1" dirty="0" smtClean="0"/>
              <a:t>Give me </a:t>
            </a:r>
            <a:r>
              <a:rPr lang="sr-Latn-RS" b="1" dirty="0" smtClean="0">
                <a:solidFill>
                  <a:srgbClr val="00B050"/>
                </a:solidFill>
              </a:rPr>
              <a:t>a</a:t>
            </a:r>
            <a:r>
              <a:rPr lang="sr-Latn-RS" b="1" dirty="0" smtClean="0"/>
              <a:t> book. </a:t>
            </a:r>
            <a:r>
              <a:rPr lang="sr-Latn-RS" dirty="0" smtClean="0"/>
              <a:t>(Daj mi knjigu. Očigledno je u pitanju bilo koja knjiga, a ne neka konkretna)</a:t>
            </a:r>
          </a:p>
          <a:p>
            <a:pPr marL="0" indent="0">
              <a:buNone/>
            </a:pPr>
            <a:r>
              <a:rPr lang="sr-Latn-RS" b="1" dirty="0" smtClean="0"/>
              <a:t>Give me </a:t>
            </a:r>
            <a:r>
              <a:rPr lang="sr-Latn-RS" b="1" dirty="0" smtClean="0">
                <a:solidFill>
                  <a:srgbClr val="00B050"/>
                </a:solidFill>
              </a:rPr>
              <a:t>the</a:t>
            </a:r>
            <a:r>
              <a:rPr lang="sr-Latn-RS" b="1" dirty="0" smtClean="0"/>
              <a:t> book</a:t>
            </a:r>
            <a:r>
              <a:rPr lang="sr-Latn-RS" dirty="0" smtClean="0"/>
              <a:t>. (Daj mi (tu) knjigu. Ovde je u pitanju neka konkretna knjiga i slušalac i govornik znaju koja knjiga je u pitanju, pa nije neophodno navesti njeno ime, boju, pisca....)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91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/>
                </a:solidFill>
              </a:rPr>
              <a:t>Articles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Još primera: </a:t>
            </a:r>
          </a:p>
          <a:p>
            <a:pPr marL="0" indent="0">
              <a:buNone/>
            </a:pPr>
            <a:r>
              <a:rPr lang="sr-Latn-RS" b="1" dirty="0" smtClean="0"/>
              <a:t>I am going to a park</a:t>
            </a:r>
            <a:r>
              <a:rPr lang="sr-Latn-RS" dirty="0" smtClean="0"/>
              <a:t>. (Idem u park. Ne znam koji tačno, nije ni bitno ili ću odlučiti usput)</a:t>
            </a:r>
          </a:p>
          <a:p>
            <a:pPr marL="0" indent="0">
              <a:buNone/>
            </a:pPr>
            <a:r>
              <a:rPr lang="sr-Latn-RS" b="1" dirty="0" smtClean="0"/>
              <a:t>I am going to the park</a:t>
            </a:r>
            <a:r>
              <a:rPr lang="sr-Latn-RS" dirty="0" smtClean="0"/>
              <a:t>. (Zna se tačno na koji se park misli, moguće da je u pitanju jedini park u blizini i slično)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sz="2400" dirty="0" smtClean="0">
                <a:solidFill>
                  <a:srgbClr val="00B050"/>
                </a:solidFill>
              </a:rPr>
              <a:t>Dakle, i jedan i drugi primer su gramatički tačni i mogući. Razlika je u značenju i zavisi od toga ŠTA želimo da kažemo. 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1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/>
                </a:solidFill>
              </a:rPr>
              <a:t>Articles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Određeni član se može koristiti i uz imenice u jednini i uz imenice u množini. </a:t>
            </a:r>
          </a:p>
          <a:p>
            <a:r>
              <a:rPr lang="sr-Latn-RS" dirty="0" smtClean="0"/>
              <a:t>Neodređeni član se koristi samo uz jedninu. </a:t>
            </a:r>
          </a:p>
          <a:p>
            <a:endParaRPr lang="sr-Latn-RS" dirty="0"/>
          </a:p>
          <a:p>
            <a:pPr marL="0" indent="0">
              <a:buNone/>
            </a:pPr>
            <a:endParaRPr lang="sr-Latn-R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971800"/>
            <a:ext cx="7010400" cy="366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49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/>
                </a:solidFill>
              </a:rPr>
              <a:t>Articles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Think of some examples/sentences where you can use definite and indefinite articles. </a:t>
            </a:r>
          </a:p>
          <a:p>
            <a:endParaRPr lang="sr-Latn-RS" dirty="0"/>
          </a:p>
          <a:p>
            <a:r>
              <a:rPr lang="sr-Latn-RS" dirty="0" smtClean="0"/>
              <a:t>Do the exercises on pages 50 and 51 in your books.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8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/>
                </a:solidFill>
              </a:rPr>
              <a:t>A little / a few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Rekli smo da količinu možemo da izrazimo na više načina. Kojih se načina sećate koje smo pomenuli na prethodnim časovima?</a:t>
            </a:r>
          </a:p>
          <a:p>
            <a:r>
              <a:rPr lang="sr-Latn-RS" dirty="0" smtClean="0"/>
              <a:t>Još jedan način da neprecizno iskažemo količinu brojivih i nebrojivih imenica je uz pomoć reči  </a:t>
            </a:r>
            <a:r>
              <a:rPr lang="sr-Latn-RS" dirty="0" smtClean="0">
                <a:solidFill>
                  <a:srgbClr val="00B050"/>
                </a:solidFill>
              </a:rPr>
              <a:t>A FEW</a:t>
            </a:r>
            <a:r>
              <a:rPr lang="sr-Latn-RS" dirty="0" smtClean="0"/>
              <a:t> odnosno </a:t>
            </a:r>
            <a:r>
              <a:rPr lang="sr-Latn-RS" dirty="0" smtClean="0">
                <a:solidFill>
                  <a:srgbClr val="00B050"/>
                </a:solidFill>
              </a:rPr>
              <a:t>A LITTLE</a:t>
            </a:r>
          </a:p>
          <a:p>
            <a:endParaRPr lang="sr-Latn-RS" dirty="0">
              <a:solidFill>
                <a:srgbClr val="00B050"/>
              </a:solidFill>
            </a:endParaRPr>
          </a:p>
          <a:p>
            <a:r>
              <a:rPr lang="sr-Latn-RS" dirty="0" smtClean="0">
                <a:solidFill>
                  <a:srgbClr val="00B050"/>
                </a:solidFill>
              </a:rPr>
              <a:t>A FEW koristimo uz brojive imenice u množini</a:t>
            </a:r>
          </a:p>
          <a:p>
            <a:r>
              <a:rPr lang="sr-Latn-RS" dirty="0" smtClean="0">
                <a:solidFill>
                  <a:srgbClr val="00B050"/>
                </a:solidFill>
              </a:rPr>
              <a:t>A LITTLE koristimo uz nebrojive imenice 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59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>
                <a:solidFill>
                  <a:schemeClr val="tx1"/>
                </a:solidFill>
              </a:rPr>
              <a:t>A little / a few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Primeri: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 smtClean="0">
                <a:solidFill>
                  <a:srgbClr val="00B050"/>
                </a:solidFill>
              </a:rPr>
              <a:t>I need a few bananas</a:t>
            </a:r>
            <a:r>
              <a:rPr lang="sr-Latn-RS" dirty="0" smtClean="0"/>
              <a:t>. (Treba mi nekoliko banana)</a:t>
            </a:r>
          </a:p>
          <a:p>
            <a:pPr marL="0" indent="0">
              <a:buNone/>
            </a:pPr>
            <a:r>
              <a:rPr lang="sr-Latn-RS" dirty="0" smtClean="0"/>
              <a:t>Nikada nećemo reći </a:t>
            </a:r>
            <a:r>
              <a:rPr lang="sr-Latn-RS" dirty="0" smtClean="0">
                <a:solidFill>
                  <a:srgbClr val="00B050"/>
                </a:solidFill>
              </a:rPr>
              <a:t>I need a few </a:t>
            </a:r>
            <a:r>
              <a:rPr lang="sr-Latn-RS" u="sng" dirty="0" smtClean="0">
                <a:solidFill>
                  <a:srgbClr val="00B050"/>
                </a:solidFill>
              </a:rPr>
              <a:t>banana</a:t>
            </a:r>
            <a:r>
              <a:rPr lang="sr-Latn-RS" dirty="0" smtClean="0"/>
              <a:t>. 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>
                <a:solidFill>
                  <a:srgbClr val="00B050"/>
                </a:solidFill>
              </a:rPr>
              <a:t>I need a little milk</a:t>
            </a:r>
            <a:r>
              <a:rPr lang="sr-Latn-RS" dirty="0" smtClean="0"/>
              <a:t>. (Treba mi malo mleka)</a:t>
            </a:r>
          </a:p>
          <a:p>
            <a:pPr marL="0" indent="0">
              <a:buNone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30987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>
                <a:solidFill>
                  <a:schemeClr val="tx1"/>
                </a:solidFill>
              </a:rPr>
              <a:t>Food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Podsetimo se naziva namirnica iz knjige. Kako biste usmeno, svojim rečima, objasnili sledeće:</a:t>
            </a:r>
          </a:p>
          <a:p>
            <a:r>
              <a:rPr lang="sr-Latn-RS" dirty="0" smtClean="0"/>
              <a:t>What is a sausage?</a:t>
            </a:r>
          </a:p>
          <a:p>
            <a:r>
              <a:rPr lang="sr-Latn-RS" dirty="0" smtClean="0"/>
              <a:t>What </a:t>
            </a:r>
            <a:r>
              <a:rPr lang="en-US" dirty="0" smtClean="0"/>
              <a:t>are </a:t>
            </a:r>
            <a:r>
              <a:rPr lang="sr-Latn-RS" dirty="0" smtClean="0"/>
              <a:t>onion</a:t>
            </a:r>
            <a:r>
              <a:rPr lang="en-US" dirty="0" smtClean="0"/>
              <a:t>s</a:t>
            </a:r>
            <a:r>
              <a:rPr lang="sr-Latn-RS" dirty="0" smtClean="0"/>
              <a:t>?</a:t>
            </a:r>
          </a:p>
          <a:p>
            <a:r>
              <a:rPr lang="sr-Latn-RS" dirty="0" smtClean="0"/>
              <a:t>What is cabbage?</a:t>
            </a:r>
          </a:p>
          <a:p>
            <a:r>
              <a:rPr lang="sr-Latn-RS" dirty="0" smtClean="0"/>
              <a:t>What are mushrooms</a:t>
            </a:r>
            <a:r>
              <a:rPr lang="sr-Latn-RS" dirty="0" smtClean="0"/>
              <a:t>?</a:t>
            </a:r>
            <a:endParaRPr lang="sr-Latn-RS" dirty="0" smtClean="0"/>
          </a:p>
        </p:txBody>
      </p:sp>
      <p:pic>
        <p:nvPicPr>
          <p:cNvPr id="1028" name="Picture 4" descr="C:\Users\Aleksandra\AppData\Local\Microsoft\Windows\INetCache\IE\J9JMKPRV\Whole-Food-Diet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895600"/>
            <a:ext cx="4267200" cy="284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29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105</TotalTime>
  <Words>910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Definite and indefinite articles</vt:lpstr>
      <vt:lpstr>Articles</vt:lpstr>
      <vt:lpstr>Articles</vt:lpstr>
      <vt:lpstr>Articles</vt:lpstr>
      <vt:lpstr>Articles</vt:lpstr>
      <vt:lpstr>Articles</vt:lpstr>
      <vt:lpstr>A little / a few</vt:lpstr>
      <vt:lpstr>A little / a few</vt:lpstr>
      <vt:lpstr>Food</vt:lpstr>
      <vt:lpstr>Food</vt:lpstr>
      <vt:lpstr>HOMEWORK</vt:lpstr>
      <vt:lpstr>1. Upiši A ili AN:</vt:lpstr>
      <vt:lpstr>2. Upiši SOME ili ANY:</vt:lpstr>
      <vt:lpstr>3. Upiši HOW MUCH ili HOW MANY na crtama:</vt:lpstr>
      <vt:lpstr>4. Ubaci sledeće glagole u Past Simple I vodi računa o tome da li je rečenica potvrda, odrična ili upitna: </vt:lpstr>
      <vt:lpstr>GOOD LUCK!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10</cp:revision>
  <dcterms:created xsi:type="dcterms:W3CDTF">2020-04-05T12:37:18Z</dcterms:created>
  <dcterms:modified xsi:type="dcterms:W3CDTF">2020-04-05T17:00:57Z</dcterms:modified>
</cp:coreProperties>
</file>